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9" r:id="rId4"/>
    <p:sldId id="263" r:id="rId5"/>
    <p:sldId id="262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317" r:id="rId23"/>
    <p:sldId id="279" r:id="rId24"/>
    <p:sldId id="312" r:id="rId25"/>
    <p:sldId id="280" r:id="rId26"/>
    <p:sldId id="281" r:id="rId27"/>
    <p:sldId id="282" r:id="rId28"/>
    <p:sldId id="283" r:id="rId29"/>
    <p:sldId id="308" r:id="rId30"/>
    <p:sldId id="307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4" r:id="rId42"/>
    <p:sldId id="315" r:id="rId43"/>
    <p:sldId id="296" r:id="rId44"/>
    <p:sldId id="300" r:id="rId45"/>
    <p:sldId id="297" r:id="rId46"/>
    <p:sldId id="299" r:id="rId47"/>
    <p:sldId id="298" r:id="rId48"/>
    <p:sldId id="301" r:id="rId49"/>
    <p:sldId id="302" r:id="rId50"/>
    <p:sldId id="304" r:id="rId51"/>
    <p:sldId id="309" r:id="rId52"/>
    <p:sldId id="303" r:id="rId53"/>
    <p:sldId id="316" r:id="rId54"/>
    <p:sldId id="310" r:id="rId55"/>
    <p:sldId id="305" r:id="rId56"/>
    <p:sldId id="267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3"/>
    <p:restoredTop sz="76596"/>
  </p:normalViewPr>
  <p:slideViewPr>
    <p:cSldViewPr snapToGrid="0" snapToObjects="1">
      <p:cViewPr varScale="1">
        <p:scale>
          <a:sx n="127" d="100"/>
          <a:sy n="127" d="100"/>
        </p:scale>
        <p:origin x="135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fly.uni-koeln.de/color/#pallet" TargetMode="External"/><Relationship Id="rId4" Type="http://schemas.openxmlformats.org/officeDocument/2006/relationships/hyperlink" Target="https://doi.org/10.1038/nmeth.1618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reference/elemen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69061A-7F05-5F49-9CFF-ABFC2EA0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50" y="1144587"/>
            <a:ext cx="3975100" cy="51816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021F45-17AB-0143-8E10-0A7EC5EDB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331" y="1114425"/>
            <a:ext cx="7005337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1B14D-8E1C-F44A-96B0-D0E43DFE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39" y="1114425"/>
            <a:ext cx="6798121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E4067-8F11-CA44-BFE8-B51E6E35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1760537"/>
            <a:ext cx="5207000" cy="39497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</a:t>
            </a:r>
          </a:p>
          <a:p>
            <a:pPr lvl="1"/>
            <a:r>
              <a:rPr lang="en-US" dirty="0"/>
              <a:t>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A0D5D-049D-2E4D-87EB-D6E91724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21F44-1C4C-6549-9012-FABAD514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mutate makes new columns that are functions of existing columns</a:t>
            </a:r>
          </a:p>
          <a:p>
            <a:pPr lvl="1"/>
            <a:r>
              <a:rPr lang="en-US" dirty="0"/>
              <a:t>mutate keeps the original column</a:t>
            </a:r>
          </a:p>
          <a:p>
            <a:pPr lvl="1"/>
            <a:r>
              <a:rPr lang="en-US" dirty="0"/>
              <a:t>transmute replaces the original column</a:t>
            </a:r>
          </a:p>
        </p:txBody>
      </p:sp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BC7FC3-1AFF-7547-8747-AFA105C7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75" y="1114425"/>
            <a:ext cx="7270650" cy="5241925"/>
          </a:xfrm>
        </p:spPr>
      </p:pic>
    </p:spTree>
    <p:extLst>
      <p:ext uri="{BB962C8B-B14F-4D97-AF65-F5344CB8AC3E}">
        <p14:creationId xmlns:p14="http://schemas.microsoft.com/office/powerpoint/2010/main" val="359640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AC6FF-E59F-C048-B78E-91EE7F778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1741487"/>
            <a:ext cx="5905500" cy="39878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B428B7-E6EF-2846-92DC-BE5FD3459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452" y="1114425"/>
            <a:ext cx="6757095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1895E-B35B-F245-949F-2AC436AF1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461" y="1114425"/>
            <a:ext cx="6219078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597312-BD73-4A44-B012-948066C2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074" y="1114425"/>
            <a:ext cx="6205851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97F6-38EE-5D4A-8959-393A2EC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</a:t>
            </a:r>
            <a:r>
              <a:rPr lang="en-US" dirty="0"/>
              <a:t>-blind friendly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5E8A93-D48C-F547-BE4E-6C1321690B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97127"/>
            <a:ext cx="4038600" cy="4822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D94238-2DA2-104E-B8EC-CD7977951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26593"/>
            <a:ext cx="4038600" cy="37096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90A23-F1E3-3C4F-B29D-3165B1DAA9E7}"/>
              </a:ext>
            </a:extLst>
          </p:cNvPr>
          <p:cNvSpPr txBox="1"/>
          <p:nvPr/>
        </p:nvSpPr>
        <p:spPr>
          <a:xfrm>
            <a:off x="5388864" y="6317767"/>
            <a:ext cx="36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https://doi.org/10.1038/nmeth.1618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7DC00-1E41-E943-92CB-C1289A75303A}"/>
              </a:ext>
            </a:extLst>
          </p:cNvPr>
          <p:cNvSpPr txBox="1"/>
          <p:nvPr/>
        </p:nvSpPr>
        <p:spPr>
          <a:xfrm>
            <a:off x="824312" y="6317002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https://jfly.uni-koeln.de/color/#pallet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01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shapes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1F00CA-AB33-B142-B2AC-27D2EDE98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726" y="1114425"/>
            <a:ext cx="6362548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D400-979A-454F-9C2E-95DF1DD9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11411B-CE0C-E347-BD1A-354C7D0F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element_text</a:t>
            </a:r>
            <a:endParaRPr lang="en-US" dirty="0"/>
          </a:p>
          <a:p>
            <a:pPr lvl="1"/>
            <a:r>
              <a:rPr lang="en-US" dirty="0" err="1"/>
              <a:t>font_family</a:t>
            </a:r>
            <a:r>
              <a:rPr lang="en-US" dirty="0"/>
              <a:t>, </a:t>
            </a:r>
            <a:r>
              <a:rPr lang="en-US" dirty="0" err="1"/>
              <a:t>colour</a:t>
            </a:r>
            <a:r>
              <a:rPr lang="en-US" dirty="0"/>
              <a:t>, size, angle</a:t>
            </a:r>
          </a:p>
          <a:p>
            <a:r>
              <a:rPr lang="en-US" dirty="0" err="1"/>
              <a:t>element_line</a:t>
            </a:r>
            <a:endParaRPr lang="en-US" dirty="0"/>
          </a:p>
          <a:p>
            <a:pPr lvl="1"/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  <a:p>
            <a:r>
              <a:rPr lang="en-US" dirty="0" err="1"/>
              <a:t>element_rect</a:t>
            </a:r>
            <a:r>
              <a:rPr lang="en-US" dirty="0"/>
              <a:t>: borders and backgrounds</a:t>
            </a:r>
          </a:p>
          <a:p>
            <a:pPr lvl="1"/>
            <a:r>
              <a:rPr lang="en-US" dirty="0"/>
              <a:t>fill, </a:t>
            </a:r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4977-31C1-F441-B450-D13CACC23754}"/>
              </a:ext>
            </a:extLst>
          </p:cNvPr>
          <p:cNvSpPr txBox="1"/>
          <p:nvPr/>
        </p:nvSpPr>
        <p:spPr>
          <a:xfrm>
            <a:off x="3901988" y="6386335"/>
            <a:ext cx="524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https://ggplot2.tidyverse.org/reference/element.html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0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0774FB-C8FB-F54A-902D-4524260D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34" y="1114425"/>
            <a:ext cx="5582731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48" y="1113692"/>
            <a:ext cx="8229600" cy="5242658"/>
          </a:xfrm>
        </p:spPr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5099</TotalTime>
  <Words>1039</Words>
  <Application>Microsoft Macintosh PowerPoint</Application>
  <PresentationFormat>On-screen Show (4:3)</PresentationFormat>
  <Paragraphs>384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specify colours as RGB values</vt:lpstr>
      <vt:lpstr>check how colour-blind friendly your palette is</vt:lpstr>
      <vt:lpstr>colour-blind friendly palette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Theme elements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R.J. White</cp:lastModifiedBy>
  <cp:revision>98</cp:revision>
  <dcterms:created xsi:type="dcterms:W3CDTF">2019-11-07T14:51:19Z</dcterms:created>
  <dcterms:modified xsi:type="dcterms:W3CDTF">2019-11-25T23:19:05Z</dcterms:modified>
</cp:coreProperties>
</file>